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57" r:id="rId9"/>
    <p:sldId id="268" r:id="rId10"/>
    <p:sldId id="269" r:id="rId11"/>
    <p:sldId id="270" r:id="rId12"/>
    <p:sldId id="271" r:id="rId13"/>
    <p:sldId id="272" r:id="rId14"/>
    <p:sldId id="273" r:id="rId15"/>
    <p:sldId id="258" r:id="rId16"/>
    <p:sldId id="274" r:id="rId17"/>
    <p:sldId id="275" r:id="rId18"/>
    <p:sldId id="276" r:id="rId19"/>
    <p:sldId id="277" r:id="rId20"/>
    <p:sldId id="278" r:id="rId21"/>
    <p:sldId id="279" r:id="rId22"/>
    <p:sldId id="259" r:id="rId23"/>
    <p:sldId id="280" r:id="rId24"/>
    <p:sldId id="281" r:id="rId25"/>
    <p:sldId id="282" r:id="rId26"/>
    <p:sldId id="283" r:id="rId27"/>
    <p:sldId id="284" r:id="rId28"/>
    <p:sldId id="285" r:id="rId29"/>
    <p:sldId id="260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63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8ad4e46b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c8ad4e46b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a41b8f8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a41b8f8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a41b8f8f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a41b8f8f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a41b8f8f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a41b8f8f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7188D-93B9-44A5-AC36-8052AC7EA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9501F2-B6EB-9A19-4842-1A71B8823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5C256F-1994-0F32-3871-A31A7DAC6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D9847-CE81-12E6-5D98-B6940A817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C0F2B6-66EB-665E-BCF9-DA801A34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229547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294F7B-6253-5B29-DAA6-BAF88B86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02C75BD-167F-1CCF-D9FC-9865E9350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584512-D076-9147-8284-22E96017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5C3CB9-6B52-FC60-5252-C12BA682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9691B3-1564-9051-D3C5-6BE993B8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398782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757A1E0-6A49-2DA3-A14E-D50A888BC0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FBB49D-322A-48DC-96B9-B2969137A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5F8481-C375-54B8-00E4-81BB044D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4DA839-8A2F-2558-4AC8-AC1F72E7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CE1481-785B-9DA7-6C08-FE37F6E5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329532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793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C1762-E5E5-3A93-F08E-31B882AA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15E78C-2C46-B8D0-EC67-42C5C15E3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A868D5-AF08-7DB5-0317-508D401B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2A6C6C-1E71-0369-2297-01CD8D03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B35B07-40F0-3F74-7838-2F38CC4B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118080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688DE-943B-E8B0-DD94-9DD524B0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12ACD4-7146-B6E3-0B52-5B0F4B344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340975-59FB-9336-A817-9F87EE4B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52E3DE-ED22-D836-77C0-114C8010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571ED6-4B4B-D035-1024-FAF7178A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6582948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291F8F-1AAB-E283-9520-CB2657AB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6E1E77-7D7D-D937-45E8-7B492638B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A437C80-F4B2-C8D4-4884-C79586F79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6DB387-D453-F056-9811-8E296DEC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C0D72C-1528-3CDA-6465-98CDB870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3710C77-4210-D98F-F5F5-281389C7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680333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38EF5-1D1F-15CC-43E9-4AB5DAE42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77FA17-DB20-F319-A4DB-15F66DA40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405088-5046-85E1-678E-E29BB3470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8B27AE7-7D05-6A3A-F509-ED20A2AC86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E392F8-1662-FF45-17EE-95A727983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B96EC97-58CE-40B8-8E94-85636CEDC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FABFCE-D08D-51AB-8147-71C70276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72D8298-4D0D-B41D-88E4-C9C28B70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418447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D4992C-DF66-0081-22A1-0F7FA574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460C771-7112-5A44-8CAB-262BA79E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8BC8828-B8C0-87E0-427D-A8B33098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C7FABB9-0294-B780-2F8A-562B53CD0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1231465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BE7E971-F740-8539-4647-B4CD7408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D03D12C-B940-D12D-3FA8-0D9BD3DC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AF529E-D21A-972E-BCD2-3815142A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6883101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4B8BB-DE5F-36B0-869E-E88CD783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2C9A93-6514-A9D2-E0EF-CB355ABF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2963D3-8752-1456-697A-67BEA8D00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A20FE1-D3CA-2333-763B-9B9197E8B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8D7FA3-8396-64A1-9E25-14B45BDB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D119D7-6604-8756-B389-D17ED3CA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6784044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E4FBE-B51A-C39A-4028-CBB9EB18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329E464-0E8A-44DC-870E-AD4E15D3B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D03AA2-BD40-0B27-BBA8-2351B7228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0B263A-76C6-73E5-AF9F-1B3AADC5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1414474-A2DF-B200-FD93-2E2954F6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92EE21-A212-2143-6DF8-A088EA8B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329584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10EF3-B52E-2062-06A0-1C454DAF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E73F2E-1F2D-A0F7-186C-CB2177292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41A1DD-E7E0-B108-8525-EBFE721B7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19B653-B438-48C3-9F09-5D438C08F55D}" type="datetimeFigureOut">
              <a:rPr lang="ru-RU" smtClean="0"/>
              <a:t>08.04.2024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0584AE-9EDD-B4E8-0697-6777ED9770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E38F4E-B23B-2D54-7CA0-3F8056D2D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5128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473511" y="367870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421221" y="359619"/>
            <a:ext cx="409412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Stepik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4800"/>
            <a:ext cx="2004647" cy="10287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7386" y="716577"/>
            <a:ext cx="3583036" cy="358303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</p:spPr>
      </p:pic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4421221" y="1488332"/>
            <a:ext cx="4094129" cy="31443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US"/>
              <a:t>Платформа для онлайн-обучения, которая предлагает широкий спектр курсов по различным дисциплинам, включая и те, которые могут быть применимы в сфере обслуживания и гостеприимства. Хотя Stepik изначально ориентирован на академические и развивающие курсы, его функционал позволяет создавать специализированные курсы для обучения сотрудников, в том числе и для сетей кофеен. Платформа поддерживает возможность создания собственных курсов, проведения тестирования и отслеживания прогресса обучения, что делает её подходящим инструментом для стандартизации процессов обучения и аттестации сотрудников.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Страница входа на платформу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4A3A74-A793-8E00-44F0-0B1BA5BB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611768" cy="2727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2535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Форма входа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Email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Пароль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Вход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A18C8B-771B-1594-E198-BD8CCBB6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" y="1207841"/>
            <a:ext cx="5675320" cy="2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4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Страница профиля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Аватар профиля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Имя пользователя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Подробная информация о пользователе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Информация о курсах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Карточка Разное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Карточки с дополнительной информацией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9A1FF-6095-6AFB-6114-FFBE54C0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599039" cy="27278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0F0F8B-491E-0FD7-3FA1-0CAE614FF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" y="906966"/>
            <a:ext cx="5735984" cy="393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6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Страница курса 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Содержание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Навигация по курсу</a:t>
            </a:r>
            <a:endParaRPr lang="en-US" dirty="0">
              <a:solidFill>
                <a:srgbClr val="FF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Название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Раздел Общее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Дополнительные разделы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933FCE-5479-6E4A-8462-1F0179A6A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8" y="1161251"/>
            <a:ext cx="5862633" cy="28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dirty="0">
                <a:latin typeface="+mj-lt"/>
                <a:ea typeface="+mj-ea"/>
                <a:cs typeface="+mj-cs"/>
              </a:rPr>
              <a:t>5</a:t>
            </a: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Страница курса с тестовым заданием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курсу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Навигация по тестовым вопросам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Текст вопроса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Варианты ответов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Отправить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Далее/ назад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15EA36-89C4-0522-7104-FE705C740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" t="11352" r="3088" b="36038"/>
          <a:stretch/>
        </p:blipFill>
        <p:spPr bwMode="auto">
          <a:xfrm>
            <a:off x="97657" y="1559168"/>
            <a:ext cx="5691899" cy="17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78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 Катало</a:t>
            </a:r>
            <a:r>
              <a:rPr lang="ru-RU" sz="3100" dirty="0">
                <a:latin typeface="+mj-lt"/>
                <a:ea typeface="+mj-ea"/>
                <a:cs typeface="+mj-cs"/>
              </a:rPr>
              <a:t>г курсов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Отсутствует</a:t>
            </a:r>
          </a:p>
        </p:txBody>
      </p:sp>
      <p:pic>
        <p:nvPicPr>
          <p:cNvPr id="12" name="Рисунок 11" descr="Изображение выглядит как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57019B27-4696-0918-8EA1-6511052B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59" y="956242"/>
            <a:ext cx="3998641" cy="39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34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473511" y="367870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4421221" y="359619"/>
            <a:ext cx="409412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Открытое образование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4800"/>
            <a:ext cx="2004647" cy="10287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/>
          <a:srcRect l="2826" b="8270"/>
          <a:stretch/>
        </p:blipFill>
        <p:spPr>
          <a:xfrm>
            <a:off x="628650" y="721058"/>
            <a:ext cx="3481772" cy="327851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</p:spPr>
      </p:pic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421221" y="1488332"/>
            <a:ext cx="4094129" cy="31443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US"/>
              <a:t>Образовательная платформа, предлагающая массовые онлайн-курсы ведущих российских вузов, которые объединили свои усилия, чтобы предоставить возможность каждому получить качественное высшее образование. Любой пользователь может совершенно бесплатно и в любое время проходить курсы от ведущих университетов России, а студенты российских вузов смогут засчитать результаты обучения в своем университете.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Главная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страница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до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регистрации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F28231-5D69-62BA-3EFA-358A0452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453400"/>
            <a:ext cx="5611768" cy="272170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F2CD4-0236-53B1-2545-A2B5405A18EC}"/>
              </a:ext>
            </a:extLst>
          </p:cNvPr>
          <p:cNvSpPr txBox="1"/>
          <p:nvPr/>
        </p:nvSpPr>
        <p:spPr>
          <a:xfrm>
            <a:off x="5978997" y="1453400"/>
            <a:ext cx="2741579" cy="139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Навигация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 по сайту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Поле с количеством курсов</a:t>
            </a:r>
            <a:endParaRPr lang="en-US" dirty="0">
              <a:solidFill>
                <a:srgbClr val="FF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Карточки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курсов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8FDD69-EAA4-8953-109E-82D9551F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" y="1395572"/>
            <a:ext cx="5724037" cy="277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4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Страница регистрации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720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Форма регистрации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Вход через соц. сети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Имя и Фамилия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Поле Отчество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Поле Логин</a:t>
            </a:r>
            <a:endParaRPr lang="en-US" dirty="0">
              <a:solidFill>
                <a:srgbClr val="FF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Email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Пароль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Кнопка уточнения статуса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Зарегистрироваться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4233E9-177C-63A2-AE6F-5BA5DDCA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077951"/>
            <a:ext cx="4474343" cy="39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1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Страница профиля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977916"/>
            <a:ext cx="2741579" cy="4165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Поля с данными пользователя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Сохранить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Кнопка отменить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D574C0-8057-4877-FA14-B33C5B2A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2" y="892098"/>
            <a:ext cx="4763710" cy="41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87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Страница курса 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Название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Картинка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Описание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Поступить на курс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Краткие сведения о курсе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Ссылки на авторов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D8E388-7FB4-EFBD-88EC-5BCE02BB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3" y="898580"/>
            <a:ext cx="4094129" cy="40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1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Главная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страница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до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регистрации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F28231-5D69-62BA-3EFA-358A0452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453400"/>
            <a:ext cx="5611768" cy="272170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F2CD4-0236-53B1-2545-A2B5405A18EC}"/>
              </a:ext>
            </a:extLst>
          </p:cNvPr>
          <p:cNvSpPr txBox="1"/>
          <p:nvPr/>
        </p:nvSpPr>
        <p:spPr>
          <a:xfrm>
            <a:off x="5978997" y="1453400"/>
            <a:ext cx="2741579" cy="139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Навигация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Поиск</a:t>
            </a:r>
            <a:endParaRPr lang="en-US" dirty="0">
              <a:solidFill>
                <a:srgbClr val="FF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Расширенный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поиск</a:t>
            </a:r>
            <a:endParaRPr lang="en-US" dirty="0">
              <a:solidFill>
                <a:srgbClr val="FF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Карточки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курсов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005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dirty="0">
                <a:latin typeface="+mj-lt"/>
                <a:ea typeface="+mj-ea"/>
                <a:cs typeface="+mj-cs"/>
              </a:rPr>
              <a:t>5</a:t>
            </a: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Страница курса с тестовым заданием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курсу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Вид теста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Текст вопроса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Варианты ответов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Отправить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9A1FF-6095-6AFB-6114-FFBE54C0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599039" cy="27278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347640-9266-319A-52DA-C8E837F6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" y="1182790"/>
            <a:ext cx="5881340" cy="35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2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 Катало</a:t>
            </a:r>
            <a:r>
              <a:rPr lang="ru-RU" sz="3100" dirty="0">
                <a:latin typeface="+mj-lt"/>
                <a:ea typeface="+mj-ea"/>
                <a:cs typeface="+mj-cs"/>
              </a:rPr>
              <a:t>г курсов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Фильтры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Список курсов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9A1FF-6095-6AFB-6114-FFBE54C0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599039" cy="27278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2B6C4-4A9D-95A3-6E33-B3509E2D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790"/>
            <a:ext cx="5978997" cy="29019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58EE21-1FB5-6F1F-F089-860753BF8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2790"/>
            <a:ext cx="6018650" cy="29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84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473511" y="367870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421221" y="359619"/>
            <a:ext cx="409412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Coursera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4800"/>
            <a:ext cx="2004647" cy="10287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7386" y="716577"/>
            <a:ext cx="3583036" cy="358303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</p:spPr>
      </p:pic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421221" y="1488332"/>
            <a:ext cx="4094129" cy="31443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US"/>
              <a:t>Образовательная платформа, предлагающая онлайн-курсы, специализации, степени и сертификаты от ведущих университетов и компаний по всему миру. Coursera предоставляет доступ к высококачественному образованию для любого, кто хочет учиться, повысить свои профессиональные навыки или получить степень онлайн. Курсы охватывают широкий спектр тем — от наук о данных и технологий до искусства и гуманитарных наук, предлагая гибкие возможности для обучения людей с разным уровнем подготовки.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Главная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страница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до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регистрации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F28231-5D69-62BA-3EFA-358A0452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453400"/>
            <a:ext cx="5611768" cy="272170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F2CD4-0236-53B1-2545-A2B5405A18EC}"/>
              </a:ext>
            </a:extLst>
          </p:cNvPr>
          <p:cNvSpPr txBox="1"/>
          <p:nvPr/>
        </p:nvSpPr>
        <p:spPr>
          <a:xfrm>
            <a:off x="5978997" y="1453400"/>
            <a:ext cx="2741579" cy="369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Выбор типа пользователя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Кнопка Присоединиться бесплатно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Кнопка Попробуйте </a:t>
            </a:r>
            <a:r>
              <a:rPr lang="en-US" dirty="0">
                <a:solidFill>
                  <a:srgbClr val="FF0000"/>
                </a:solidFill>
              </a:rPr>
              <a:t>Coursera </a:t>
            </a:r>
            <a:r>
              <a:rPr lang="ru-RU" dirty="0">
                <a:solidFill>
                  <a:srgbClr val="FF0000"/>
                </a:solidFill>
              </a:rPr>
              <a:t>для бизнеса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385150-11D8-5E67-9C65-714CB717C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" y="1453400"/>
            <a:ext cx="5611768" cy="27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55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Страница регистрации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4A3A74-A793-8E00-44F0-0B1BA5BB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611768" cy="2727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2535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Форма регистрации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ФИ</a:t>
            </a:r>
            <a:r>
              <a:rPr lang="ru-RU" dirty="0">
                <a:solidFill>
                  <a:srgbClr val="FFC000"/>
                </a:solidFill>
              </a:rPr>
              <a:t>О</a:t>
            </a:r>
            <a:endParaRPr lang="en-US" dirty="0">
              <a:solidFill>
                <a:srgbClr val="FFC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Email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Пароль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Зарегистрироваться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Вход через соц. сети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86B118-54EA-54B4-596F-A1FAB92C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" y="1207841"/>
            <a:ext cx="5611768" cy="26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2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Страница профиля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847493"/>
            <a:ext cx="2741579" cy="4296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Аватар профиля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Имя пользователя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Кнопка Поделиться профилем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Кнопка Обновить видимость профиля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Основные моменты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Поле Предпочтение по работе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Поле Дополнительная информация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Поля Опыт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Поле Образование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9A1FF-6095-6AFB-6114-FFBE54C0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599039" cy="27278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CA9741-F29E-FCE3-8767-6E3849C1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" y="847493"/>
            <a:ext cx="5599039" cy="421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6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Страница курса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Название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Картинка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для подачи заявки на поступление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Основные моменты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Навигация по описанию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Описание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Поле с датой подачи заявки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370E09-FC67-D4EA-58BD-1950D785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944137"/>
            <a:ext cx="4474343" cy="39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47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dirty="0">
                <a:latin typeface="+mj-lt"/>
                <a:ea typeface="+mj-ea"/>
                <a:cs typeface="+mj-cs"/>
              </a:rPr>
              <a:t>5</a:t>
            </a: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Страница курса с тестовым заданием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назад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Название модуля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Выбор языка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Текст вопроса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Варианты ответа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отправить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DC281F-5948-EFD1-8920-97CD741A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39733"/>
            <a:ext cx="5599039" cy="26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6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 Катало</a:t>
            </a:r>
            <a:r>
              <a:rPr lang="ru-RU" sz="3100" dirty="0">
                <a:latin typeface="+mj-lt"/>
                <a:ea typeface="+mj-ea"/>
                <a:cs typeface="+mj-cs"/>
              </a:rPr>
              <a:t>г курсов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Навигация по курсам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Список курсов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поддержки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9A1FF-6095-6AFB-6114-FFBE54C0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599039" cy="27278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2B6C4-4A9D-95A3-6E33-B3509E2D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790"/>
            <a:ext cx="5978997" cy="290195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AE42F3-EAD8-5F03-C5E7-88649214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2791"/>
            <a:ext cx="5978997" cy="29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76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/>
          <a:srcRect l="26236" t="14295" r="25561" b="14438"/>
          <a:stretch/>
        </p:blipFill>
        <p:spPr>
          <a:xfrm>
            <a:off x="527386" y="753319"/>
            <a:ext cx="3583036" cy="350955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</p:spPr>
      </p:pic>
      <p:sp>
        <p:nvSpPr>
          <p:cNvPr id="91" name="Arc 9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473511" y="367870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4421221" y="359619"/>
            <a:ext cx="409412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SkillFactory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4800"/>
            <a:ext cx="2004647" cy="10287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4421221" y="1488332"/>
            <a:ext cx="4094129" cy="31443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US"/>
              <a:t>Образовательная платформа, специализирующаяся на курсах по программированию, анализу данных, машинному обучению, искусственному интеллекту и другим техническим и цифровым дисциплинам. Она предлагает как короткие курсы, так и комплексные профессиональные программы, нацеленные на приобретение конкретных навыков и подготовку специалистов, готовых к работе в высокотехнологичных отраслях. Обучение в SkillFactory ориентировано на практическое применение знаний, включая выполнение реальных проектов и работу с инструментами и технологиями, актуальными на рынке труда.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Страница регистрации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4A3A74-A793-8E00-44F0-0B1BA5BB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611768" cy="2727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25352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Имя и Фамилия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Email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Пароль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Кнопка согласия с условиями использования и т.д.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Зарегистрироваться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Вход через соц. сети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323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Главная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страница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до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регистрации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F28231-5D69-62BA-3EFA-358A0452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453400"/>
            <a:ext cx="5611768" cy="272170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7F2CD4-0236-53B1-2545-A2B5405A18EC}"/>
              </a:ext>
            </a:extLst>
          </p:cNvPr>
          <p:cNvSpPr txBox="1"/>
          <p:nvPr/>
        </p:nvSpPr>
        <p:spPr>
          <a:xfrm>
            <a:off x="5978997" y="1453400"/>
            <a:ext cx="2741579" cy="139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Навигация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 по сайту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Список курсов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поддержки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901773-8E20-5493-61AC-6F07CF0A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" y="1453400"/>
            <a:ext cx="5611768" cy="27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57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Страница Входа в профиль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4A3A74-A793-8E00-44F0-0B1BA5BB6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611768" cy="2727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2535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Форма входа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Email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Поле Пароль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Войти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Кнопка Университет…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13ABAD-CA86-3155-2068-D496F263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" y="1207841"/>
            <a:ext cx="5611768" cy="26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7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Страница профиля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Аватар профиля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Дата добавления профиля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Данные пользователя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Приоритетный язык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Образование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Ссылки на соц. сети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Поле Обо мне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Сертификаты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9A1FF-6095-6AFB-6114-FFBE54C0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599039" cy="27278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4108D4-9E3F-606A-4550-CBC7CAD99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7" y="966439"/>
            <a:ext cx="5724023" cy="40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93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Страница курса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Название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Количество участников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Прогресс по курсу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Модули курса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EBD19C-1E83-B9C7-B141-08896D2E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182791"/>
            <a:ext cx="5698616" cy="277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05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dirty="0">
                <a:latin typeface="+mj-lt"/>
                <a:ea typeface="+mj-ea"/>
                <a:cs typeface="+mj-cs"/>
              </a:rPr>
              <a:t>5</a:t>
            </a: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Страница курса с тестовым заданием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Текст вопроса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Варианты ответов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Отправить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Кнопка Показать ответ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поддержки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0F84B5-45DF-7E3F-42E4-1D0417BDC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129582"/>
            <a:ext cx="5812489" cy="26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27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 Катало</a:t>
            </a:r>
            <a:r>
              <a:rPr lang="ru-RU" sz="3100" dirty="0">
                <a:latin typeface="+mj-lt"/>
                <a:ea typeface="+mj-ea"/>
                <a:cs typeface="+mj-cs"/>
              </a:rPr>
              <a:t>г курсов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сайту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Карточка последнего открытого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Список курсов пользователя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9A1FF-6095-6AFB-6114-FFBE54C0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599039" cy="27278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3ABD90-F351-7D41-7187-2E577368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8756"/>
            <a:ext cx="5933314" cy="290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7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Страница профиля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Аватар профиля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Количество подписчиков и зрителей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Ссылка на сертификаты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Ссылка на настройки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Имя пользователя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Календарь с активностью пользователя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Список сертификатов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9A1FF-6095-6AFB-6114-FFBE54C0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599039" cy="272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0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Страница курса (бесплатного)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Название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Картинка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Краткое описание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Описание курса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Поступить на курс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Кнопка добавление в избранное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Содержание курса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78CDB8-8EF6-723E-2795-34A37E27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182790"/>
            <a:ext cx="5490228" cy="393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9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dirty="0">
                <a:latin typeface="+mj-lt"/>
                <a:ea typeface="+mj-ea"/>
                <a:cs typeface="+mj-cs"/>
              </a:rPr>
              <a:t>5</a:t>
            </a: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Страница курса с тестовым заданием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по курсу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Текст вопроса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Варианты ответов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Отправить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Статистика по решению теста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Лайки/ </a:t>
            </a:r>
            <a:r>
              <a:rPr lang="ru-RU" dirty="0" err="1">
                <a:solidFill>
                  <a:srgbClr val="FF0000"/>
                </a:solidFill>
              </a:rPr>
              <a:t>дизлайки</a:t>
            </a:r>
            <a:endParaRPr lang="ru-RU" dirty="0">
              <a:solidFill>
                <a:srgbClr val="FF0000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Комментарии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Кнопка Следующий шаг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9A1FF-6095-6AFB-6114-FFBE54C0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599039" cy="27278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B20FC5-0CFC-0F99-FBB8-B55AE88CC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8" y="1096328"/>
            <a:ext cx="5901884" cy="393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9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 Катало</a:t>
            </a:r>
            <a:r>
              <a:rPr lang="ru-RU" sz="3100" dirty="0">
                <a:latin typeface="+mj-lt"/>
                <a:ea typeface="+mj-ea"/>
                <a:cs typeface="+mj-cs"/>
              </a:rPr>
              <a:t>г курсов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7FF08-53BF-D376-C6E6-718A6BB0BC6E}"/>
              </a:ext>
            </a:extLst>
          </p:cNvPr>
          <p:cNvSpPr txBox="1"/>
          <p:nvPr/>
        </p:nvSpPr>
        <p:spPr>
          <a:xfrm>
            <a:off x="5978997" y="1207841"/>
            <a:ext cx="2741579" cy="393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Навигация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Фильтры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Быстрые фильтры/ «чипсы»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Строка поиска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Список курсов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49A1FF-6095-6AFB-6114-FFBE54C0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7" y="1207841"/>
            <a:ext cx="5599039" cy="27278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62B6C4-4A9D-95A3-6E33-B3509E2D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790"/>
            <a:ext cx="5978997" cy="290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473511" y="367870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421221" y="359619"/>
            <a:ext cx="4094129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Moodle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4800"/>
            <a:ext cx="2004647" cy="10287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27386" y="1589942"/>
            <a:ext cx="3583036" cy="183630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</p:spPr>
      </p:pic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421221" y="1488332"/>
            <a:ext cx="4094129" cy="31443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SzPts val="1018"/>
              <a:buFont typeface="Arial" panose="020B0604020202020204" pitchFamily="34" charset="0"/>
              <a:buChar char="•"/>
            </a:pPr>
            <a:r>
              <a:rPr lang="en-US" dirty="0" err="1"/>
              <a:t>Платформа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электронного</a:t>
            </a:r>
            <a:r>
              <a:rPr lang="en-US" dirty="0"/>
              <a:t> </a:t>
            </a:r>
            <a:r>
              <a:rPr lang="en-US" dirty="0" err="1"/>
              <a:t>обучения</a:t>
            </a:r>
            <a:r>
              <a:rPr lang="en-US" dirty="0"/>
              <a:t>, </a:t>
            </a:r>
            <a:r>
              <a:rPr lang="en-US" dirty="0" err="1"/>
              <a:t>широко</a:t>
            </a:r>
            <a:r>
              <a:rPr lang="en-US" dirty="0"/>
              <a:t> </a:t>
            </a:r>
            <a:r>
              <a:rPr lang="en-US" dirty="0" err="1"/>
              <a:t>используемая</a:t>
            </a:r>
            <a:r>
              <a:rPr lang="en-US" dirty="0"/>
              <a:t> в </a:t>
            </a:r>
            <a:r>
              <a:rPr lang="en-US" dirty="0" err="1"/>
              <a:t>учебных</a:t>
            </a:r>
            <a:r>
              <a:rPr lang="en-US" dirty="0"/>
              <a:t> </a:t>
            </a:r>
            <a:r>
              <a:rPr lang="en-US" dirty="0" err="1"/>
              <a:t>заведениях</a:t>
            </a:r>
            <a:r>
              <a:rPr lang="en-US" dirty="0"/>
              <a:t> и </a:t>
            </a:r>
            <a:r>
              <a:rPr lang="en-US" dirty="0" err="1"/>
              <a:t>организациях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всему</a:t>
            </a:r>
            <a:r>
              <a:rPr lang="en-US" dirty="0"/>
              <a:t> </a:t>
            </a:r>
            <a:r>
              <a:rPr lang="en-US" dirty="0" err="1"/>
              <a:t>миру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создания</a:t>
            </a:r>
            <a:r>
              <a:rPr lang="en-US" dirty="0"/>
              <a:t> </a:t>
            </a:r>
            <a:r>
              <a:rPr lang="en-US" dirty="0" err="1"/>
              <a:t>персонализированных</a:t>
            </a:r>
            <a:r>
              <a:rPr lang="en-US" dirty="0"/>
              <a:t> </a:t>
            </a:r>
            <a:r>
              <a:rPr lang="en-US" dirty="0" err="1"/>
              <a:t>обучающих</a:t>
            </a:r>
            <a:r>
              <a:rPr lang="en-US" dirty="0"/>
              <a:t> </a:t>
            </a:r>
            <a:r>
              <a:rPr lang="en-US" dirty="0" err="1"/>
              <a:t>курсов</a:t>
            </a:r>
            <a:r>
              <a:rPr lang="en-US" dirty="0"/>
              <a:t> в </a:t>
            </a:r>
            <a:r>
              <a:rPr lang="en-US" dirty="0" err="1"/>
              <a:t>Интернете</a:t>
            </a:r>
            <a:r>
              <a:rPr lang="en-US" dirty="0"/>
              <a:t>. </a:t>
            </a:r>
            <a:r>
              <a:rPr lang="en-US" dirty="0" err="1"/>
              <a:t>Платформа</a:t>
            </a:r>
            <a:r>
              <a:rPr lang="en-US" dirty="0"/>
              <a:t> </a:t>
            </a:r>
            <a:r>
              <a:rPr lang="en-US" dirty="0" err="1"/>
              <a:t>разработана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обеспечения</a:t>
            </a:r>
            <a:r>
              <a:rPr lang="en-US" dirty="0"/>
              <a:t> </a:t>
            </a:r>
            <a:r>
              <a:rPr lang="en-US" dirty="0" err="1"/>
              <a:t>образователей</a:t>
            </a:r>
            <a:r>
              <a:rPr lang="en-US" dirty="0"/>
              <a:t>, </a:t>
            </a:r>
            <a:r>
              <a:rPr lang="en-US" dirty="0" err="1"/>
              <a:t>администраторов</a:t>
            </a:r>
            <a:r>
              <a:rPr lang="en-US" dirty="0"/>
              <a:t> и </a:t>
            </a:r>
            <a:r>
              <a:rPr lang="en-US" dirty="0" err="1"/>
              <a:t>учащихся</a:t>
            </a:r>
            <a:r>
              <a:rPr lang="en-US" dirty="0"/>
              <a:t> </a:t>
            </a:r>
            <a:r>
              <a:rPr lang="en-US" dirty="0" err="1"/>
              <a:t>мощным</a:t>
            </a:r>
            <a:r>
              <a:rPr lang="en-US" dirty="0"/>
              <a:t>, </a:t>
            </a:r>
            <a:r>
              <a:rPr lang="en-US" dirty="0" err="1"/>
              <a:t>гибким</a:t>
            </a:r>
            <a:r>
              <a:rPr lang="en-US" dirty="0"/>
              <a:t> и </a:t>
            </a:r>
            <a:r>
              <a:rPr lang="en-US" dirty="0" err="1"/>
              <a:t>интегрированным</a:t>
            </a:r>
            <a:r>
              <a:rPr lang="en-US" dirty="0"/>
              <a:t> </a:t>
            </a:r>
            <a:r>
              <a:rPr lang="en-US" dirty="0" err="1"/>
              <a:t>системным</a:t>
            </a:r>
            <a:r>
              <a:rPr lang="en-US" dirty="0"/>
              <a:t> </a:t>
            </a:r>
            <a:r>
              <a:rPr lang="en-US" dirty="0" err="1"/>
              <a:t>инструментом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создания</a:t>
            </a:r>
            <a:r>
              <a:rPr lang="en-US" dirty="0"/>
              <a:t> </a:t>
            </a:r>
            <a:r>
              <a:rPr lang="en-US" dirty="0" err="1"/>
              <a:t>персонализированных</a:t>
            </a:r>
            <a:r>
              <a:rPr lang="en-US" dirty="0"/>
              <a:t> </a:t>
            </a:r>
            <a:r>
              <a:rPr lang="en-US" dirty="0" err="1"/>
              <a:t>учебных</a:t>
            </a:r>
            <a:r>
              <a:rPr lang="en-US" dirty="0"/>
              <a:t> </a:t>
            </a:r>
            <a:r>
              <a:rPr lang="en-US" dirty="0" err="1"/>
              <a:t>пространств</a:t>
            </a:r>
            <a:r>
              <a:rPr lang="en-US" dirty="0"/>
              <a:t>.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C0114B-823C-8988-AC8E-C3D43A18EABD}"/>
              </a:ext>
            </a:extLst>
          </p:cNvPr>
          <p:cNvSpPr txBox="1"/>
          <p:nvPr/>
        </p:nvSpPr>
        <p:spPr>
          <a:xfrm>
            <a:off x="97657" y="188617"/>
            <a:ext cx="4094129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Главная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страница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до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регистрации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F2CD4-0236-53B1-2545-A2B5405A18EC}"/>
              </a:ext>
            </a:extLst>
          </p:cNvPr>
          <p:cNvSpPr txBox="1"/>
          <p:nvPr/>
        </p:nvSpPr>
        <p:spPr>
          <a:xfrm>
            <a:off x="5978997" y="1453400"/>
            <a:ext cx="2741579" cy="323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Навигация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 по сайту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Карточка приветствия на платформе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Карточки с </a:t>
            </a:r>
            <a:r>
              <a:rPr lang="ru-RU" dirty="0" err="1">
                <a:solidFill>
                  <a:srgbClr val="FF0000"/>
                </a:solidFill>
              </a:rPr>
              <a:t>приемуществами</a:t>
            </a:r>
            <a:r>
              <a:rPr lang="ru-RU" dirty="0">
                <a:solidFill>
                  <a:srgbClr val="FF0000"/>
                </a:solidFill>
              </a:rPr>
              <a:t> платформы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0000"/>
                </a:solidFill>
              </a:rPr>
              <a:t>Список с категориями курсов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991827-0FF0-2C54-45E9-F86CB5E7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7" y="1133260"/>
            <a:ext cx="4586103" cy="39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520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925</Words>
  <Application>Microsoft Office PowerPoint</Application>
  <PresentationFormat>Экран (16:9)</PresentationFormat>
  <Paragraphs>206</Paragraphs>
  <Slides>35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Тема Office</vt:lpstr>
      <vt:lpstr>Stepik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Moodle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Открытое образование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Coursera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SkillFactory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Stepik</dc:title>
  <dc:creator>Roman Pastukhov</dc:creator>
  <cp:lastModifiedBy>Roman Pastukhov</cp:lastModifiedBy>
  <cp:revision>16</cp:revision>
  <dcterms:modified xsi:type="dcterms:W3CDTF">2024-04-08T19:35:47Z</dcterms:modified>
</cp:coreProperties>
</file>